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33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321" r:id="rId14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F8F8F8"/>
    <a:srgbClr val="FFFF00"/>
    <a:srgbClr val="FFFF99"/>
    <a:srgbClr val="CC0000"/>
    <a:srgbClr val="993300"/>
    <a:srgbClr val="7F4BCB"/>
    <a:srgbClr val="E68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91" autoAdjust="0"/>
  </p:normalViewPr>
  <p:slideViewPr>
    <p:cSldViewPr>
      <p:cViewPr varScale="1">
        <p:scale>
          <a:sx n="67" d="100"/>
          <a:sy n="67" d="100"/>
        </p:scale>
        <p:origin x="128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354" y="-10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21" tIns="51710" rIns="103421" bIns="51710" numCol="1" anchor="t" anchorCtr="0" compatLnSpc="1">
            <a:prstTxWarp prst="textNoShape">
              <a:avLst/>
            </a:prstTxWarp>
          </a:bodyPr>
          <a:lstStyle>
            <a:lvl1pPr defTabSz="1034416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21" tIns="51710" rIns="103421" bIns="51710" numCol="1" anchor="t" anchorCtr="0" compatLnSpc="1">
            <a:prstTxWarp prst="textNoShape">
              <a:avLst/>
            </a:prstTxWarp>
          </a:bodyPr>
          <a:lstStyle>
            <a:lvl1pPr algn="r" defTabSz="1034416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344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21" tIns="51710" rIns="103421" bIns="51710" numCol="1" anchor="b" anchorCtr="0" compatLnSpc="1">
            <a:prstTxWarp prst="textNoShape">
              <a:avLst/>
            </a:prstTxWarp>
          </a:bodyPr>
          <a:lstStyle>
            <a:lvl1pPr defTabSz="1034416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344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21" tIns="51710" rIns="103421" bIns="51710" numCol="1" anchor="b" anchorCtr="0" compatLnSpc="1">
            <a:prstTxWarp prst="textNoShape">
              <a:avLst/>
            </a:prstTxWarp>
          </a:bodyPr>
          <a:lstStyle>
            <a:lvl1pPr algn="r" defTabSz="1032925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52A0F4-D51F-4602-8771-84841CCEC362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306622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21" tIns="51710" rIns="103421" bIns="51710" numCol="1" anchor="t" anchorCtr="0" compatLnSpc="1">
            <a:prstTxWarp prst="textNoShape">
              <a:avLst/>
            </a:prstTxWarp>
          </a:bodyPr>
          <a:lstStyle>
            <a:lvl1pPr defTabSz="1034416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21" tIns="51710" rIns="103421" bIns="51710" numCol="1" anchor="t" anchorCtr="0" compatLnSpc="1">
            <a:prstTxWarp prst="textNoShape">
              <a:avLst/>
            </a:prstTxWarp>
          </a:bodyPr>
          <a:lstStyle>
            <a:lvl1pPr algn="r" defTabSz="1034416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6"/>
            <a:ext cx="5207000" cy="460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21" tIns="51710" rIns="103421" bIns="51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Klicken Sie, um die Formate des Vorlagentextes zu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344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21" tIns="51710" rIns="103421" bIns="51710" numCol="1" anchor="b" anchorCtr="0" compatLnSpc="1">
            <a:prstTxWarp prst="textNoShape">
              <a:avLst/>
            </a:prstTxWarp>
          </a:bodyPr>
          <a:lstStyle>
            <a:lvl1pPr defTabSz="1034416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344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21" tIns="51710" rIns="103421" bIns="51710" numCol="1" anchor="b" anchorCtr="0" compatLnSpc="1">
            <a:prstTxWarp prst="textNoShape">
              <a:avLst/>
            </a:prstTxWarp>
          </a:bodyPr>
          <a:lstStyle>
            <a:lvl1pPr algn="r" defTabSz="1032925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821570F-D193-4ADB-8EC5-A519E7D8D101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048507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12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5937" indent="-298437" defTabSz="10312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749" indent="-238750" defTabSz="10312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1249" indent="-238750" defTabSz="10312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8749" indent="-238750" defTabSz="10312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6248" indent="-238750" defTabSz="10312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3748" indent="-238750" defTabSz="10312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248" indent="-238750" defTabSz="10312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8747" indent="-238750" defTabSz="10312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E39C0E-75B3-4EFF-A83A-9D8A96C9920F}" type="slidenum">
              <a:rPr lang="en-GB" altLang="de-DE" sz="1400"/>
              <a:pPr>
                <a:spcBef>
                  <a:spcPct val="0"/>
                </a:spcBef>
              </a:pPr>
              <a:t>1</a:t>
            </a:fld>
            <a:endParaRPr lang="en-GB" altLang="de-DE" sz="14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3463" y="793750"/>
            <a:ext cx="5075237" cy="3806825"/>
          </a:xfrm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838700"/>
            <a:ext cx="5195888" cy="45974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100315" tIns="50157" rIns="100315" bIns="50157"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92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ATRotisSansSerif" pitchFamily="2" charset="0"/>
              </a:defRPr>
            </a:lvl1pPr>
            <a:lvl2pPr marL="742950" indent="-28575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ATRotisSansSerif" pitchFamily="2" charset="0"/>
              </a:defRPr>
            </a:lvl2pPr>
            <a:lvl3pPr marL="11430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ATRotisSansSerif" pitchFamily="2" charset="0"/>
              </a:defRPr>
            </a:lvl3pPr>
            <a:lvl4pPr marL="16002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ATRotisSansSerif" pitchFamily="2" charset="0"/>
              </a:defRPr>
            </a:lvl4pPr>
            <a:lvl5pPr marL="20574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ATRotisSansSerif" pitchFamily="2" charset="0"/>
              </a:defRPr>
            </a:lvl5pPr>
            <a:lvl6pPr marL="25146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TRotisSansSerif" pitchFamily="2" charset="0"/>
              </a:defRPr>
            </a:lvl6pPr>
            <a:lvl7pPr marL="29718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TRotisSansSerif" pitchFamily="2" charset="0"/>
              </a:defRPr>
            </a:lvl7pPr>
            <a:lvl8pPr marL="34290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TRotisSansSerif" pitchFamily="2" charset="0"/>
              </a:defRPr>
            </a:lvl8pPr>
            <a:lvl9pPr marL="38862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TRotisSansSerif" pitchFamily="2" charset="0"/>
              </a:defRPr>
            </a:lvl9pPr>
          </a:lstStyle>
          <a:p>
            <a:pPr>
              <a:spcBef>
                <a:spcPct val="0"/>
              </a:spcBef>
            </a:pPr>
            <a:fld id="{572B6E4B-32D2-40EF-BEEF-83F1AECA0B29}" type="slidenum">
              <a:rPr lang="en-GB" altLang="de-DE" sz="1300" smtClean="0"/>
              <a:pPr>
                <a:spcBef>
                  <a:spcPct val="0"/>
                </a:spcBef>
              </a:pPr>
              <a:t>13</a:t>
            </a:fld>
            <a:endParaRPr lang="en-GB" altLang="de-DE" sz="13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3463" y="793750"/>
            <a:ext cx="5075237" cy="3806825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838700"/>
            <a:ext cx="5195888" cy="459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4" tIns="48018" rIns="96034" bIns="48018"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678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ACF00-890F-4A68-ACA9-635FB304A903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53605811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5424C-2670-42DF-8EB9-524B2C2231F6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4448660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6276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62768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6395E-91A3-4FB8-9E8E-24BBF0D844B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9328536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492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196752"/>
            <a:ext cx="8820150" cy="4752975"/>
          </a:xfrm>
        </p:spPr>
        <p:txBody>
          <a:bodyPr/>
          <a:lstStyle>
            <a:lvl1pPr>
              <a:defRPr sz="2200"/>
            </a:lvl1pPr>
            <a:lvl2pPr marL="631825" indent="-285750">
              <a:defRPr sz="2000">
                <a:solidFill>
                  <a:srgbClr val="000066"/>
                </a:solidFill>
              </a:defRPr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FDEE-EC72-453B-B070-5F2E9850ED7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88559110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D7C6C-4B73-4835-9AE2-868624958EDD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53614916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3338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10125" y="1484313"/>
            <a:ext cx="43338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86C09-040E-439B-92CC-E36D6CCD264E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977267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6F064-0FAD-46F0-BBDF-FB500499FDFE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24732470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06736-8AE2-4029-AF16-FBDA18CCF3C0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33653126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26782-5DE1-46B6-B562-42520D1F81B2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06615992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C4A2-211F-41CE-A619-C3FF7487D789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9374933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92215-6615-4234-9583-DCCA606A05EB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4989503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4926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72000" rIns="936000"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de-DE" sz="1000" u="sng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de-DE"/>
              <a:t>Klicken Sie, um das Titelformat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8201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/>
              <a:t>Klicken</a:t>
            </a:r>
            <a:r>
              <a:rPr lang="en-GB" altLang="de-DE" dirty="0"/>
              <a:t> Sie, um die </a:t>
            </a:r>
            <a:r>
              <a:rPr lang="en-GB" altLang="de-DE" dirty="0" err="1"/>
              <a:t>Formate</a:t>
            </a:r>
            <a:r>
              <a:rPr lang="en-GB" altLang="de-DE" dirty="0"/>
              <a:t> des </a:t>
            </a:r>
            <a:r>
              <a:rPr lang="en-GB" altLang="de-DE" dirty="0" err="1"/>
              <a:t>Vorlagentextes</a:t>
            </a:r>
            <a:r>
              <a:rPr lang="en-GB" altLang="de-DE" dirty="0"/>
              <a:t> </a:t>
            </a:r>
            <a:r>
              <a:rPr lang="en-GB" altLang="de-DE" dirty="0" err="1"/>
              <a:t>zu</a:t>
            </a:r>
            <a:r>
              <a:rPr lang="en-GB" altLang="de-DE" dirty="0"/>
              <a:t> </a:t>
            </a:r>
            <a:r>
              <a:rPr lang="en-GB" altLang="de-DE" dirty="0" err="1"/>
              <a:t>bearbeiten</a:t>
            </a:r>
            <a:endParaRPr lang="en-GB" altLang="de-DE" dirty="0"/>
          </a:p>
          <a:p>
            <a:pPr lvl="1"/>
            <a:r>
              <a:rPr lang="en-GB" altLang="de-DE" dirty="0" err="1"/>
              <a:t>Zweite</a:t>
            </a:r>
            <a:r>
              <a:rPr lang="en-GB" altLang="de-DE" dirty="0"/>
              <a:t> </a:t>
            </a:r>
            <a:r>
              <a:rPr lang="en-GB" altLang="de-DE" dirty="0" err="1"/>
              <a:t>Ebene</a:t>
            </a:r>
            <a:endParaRPr lang="en-GB" altLang="de-DE" dirty="0"/>
          </a:p>
          <a:p>
            <a:pPr lvl="2"/>
            <a:r>
              <a:rPr lang="en-GB" altLang="de-DE" dirty="0" err="1"/>
              <a:t>Dritte</a:t>
            </a:r>
            <a:r>
              <a:rPr lang="en-GB" altLang="de-DE" dirty="0"/>
              <a:t> </a:t>
            </a:r>
            <a:r>
              <a:rPr lang="en-GB" altLang="de-DE" dirty="0" err="1"/>
              <a:t>Ebene</a:t>
            </a:r>
            <a:endParaRPr lang="en-GB" altLang="de-DE" dirty="0"/>
          </a:p>
          <a:p>
            <a:pPr lvl="3"/>
            <a:r>
              <a:rPr lang="en-GB" altLang="de-DE" dirty="0" err="1"/>
              <a:t>Vierte</a:t>
            </a:r>
            <a:r>
              <a:rPr lang="en-GB" altLang="de-DE" dirty="0"/>
              <a:t> </a:t>
            </a:r>
            <a:r>
              <a:rPr lang="en-GB" altLang="de-DE" dirty="0" err="1"/>
              <a:t>Ebene</a:t>
            </a:r>
            <a:endParaRPr lang="en-GB" altLang="de-DE" dirty="0"/>
          </a:p>
          <a:p>
            <a:pPr lvl="4"/>
            <a:r>
              <a:rPr lang="en-GB" altLang="de-DE" dirty="0" err="1"/>
              <a:t>Fünfte</a:t>
            </a:r>
            <a:r>
              <a:rPr lang="en-GB" altLang="de-DE" dirty="0"/>
              <a:t> </a:t>
            </a:r>
            <a:r>
              <a:rPr lang="en-GB" altLang="de-DE" dirty="0" err="1"/>
              <a:t>Ebene</a:t>
            </a:r>
            <a:endParaRPr lang="en-GB" altLang="de-DE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DEB49C3-C3A6-49BC-8667-0F931E4AF867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-36513" y="6597650"/>
            <a:ext cx="9180513" cy="287338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0" anchor="ctr"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1000" b="0" dirty="0"/>
              <a:t>St. </a:t>
            </a:r>
            <a:r>
              <a:rPr lang="de-DE" sz="1000" b="0" dirty="0" err="1"/>
              <a:t>Wolfganger</a:t>
            </a:r>
            <a:r>
              <a:rPr lang="de-DE" sz="1000" b="0" dirty="0"/>
              <a:t> Tage, 6.9.2019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8651875" y="6596063"/>
            <a:ext cx="457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5C3E9BA8-15E4-405F-8C6A-916DDC4CD253}" type="slidenum">
              <a:rPr lang="en-GB" altLang="de-DE" sz="1300" smtClean="0">
                <a:solidFill>
                  <a:srgbClr val="E68900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‹Nr.›</a:t>
            </a:fld>
            <a:endParaRPr lang="en-GB" altLang="de-DE" sz="1300">
              <a:solidFill>
                <a:srgbClr val="E68900"/>
              </a:solidFill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9CF3F454-D37C-4292-BEE2-9692CD3564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3" t="29012" r="37025" b="40216"/>
          <a:stretch>
            <a:fillRect/>
          </a:stretch>
        </p:blipFill>
        <p:spPr bwMode="auto">
          <a:xfrm>
            <a:off x="7884368" y="0"/>
            <a:ext cx="1229381" cy="4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0066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828675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366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446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3"/>
          <p:cNvSpPr txBox="1">
            <a:spLocks noChangeArrowheads="1"/>
          </p:cNvSpPr>
          <p:nvPr/>
        </p:nvSpPr>
        <p:spPr bwMode="auto">
          <a:xfrm>
            <a:off x="0" y="5949950"/>
            <a:ext cx="9144000" cy="9048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0" tIns="82800" rIns="0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900">
                <a:solidFill>
                  <a:schemeClr val="bg1"/>
                </a:solidFill>
              </a:rPr>
              <a:t>Institut für Immobilien, Bauen und Wohnen GmbH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900">
                <a:solidFill>
                  <a:schemeClr val="bg1"/>
                </a:solidFill>
              </a:rPr>
              <a:t>PF 2, A 1020 Wien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900">
                <a:solidFill>
                  <a:schemeClr val="bg1"/>
                </a:solidFill>
              </a:rPr>
              <a:t>+43 1 968 6008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900">
                <a:solidFill>
                  <a:schemeClr val="bg1"/>
                </a:solidFill>
              </a:rPr>
              <a:t>office@iibw.at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900" u="sng">
                <a:solidFill>
                  <a:schemeClr val="bg1"/>
                </a:solidFill>
              </a:rPr>
              <a:t>www.iibw.at</a:t>
            </a:r>
          </a:p>
        </p:txBody>
      </p:sp>
      <p:sp>
        <p:nvSpPr>
          <p:cNvPr id="4099" name="Rectangle 14"/>
          <p:cNvSpPr>
            <a:spLocks noGrp="1" noChangeArrowheads="1"/>
          </p:cNvSpPr>
          <p:nvPr>
            <p:ph type="title"/>
          </p:nvPr>
        </p:nvSpPr>
        <p:spPr>
          <a:xfrm>
            <a:off x="-36512" y="2276872"/>
            <a:ext cx="9144000" cy="2030364"/>
          </a:xfrm>
          <a:noFill/>
        </p:spPr>
        <p:txBody>
          <a:bodyPr lIns="91440"/>
          <a:lstStyle/>
          <a:p>
            <a:pPr algn="ctr" eaLnBrk="1" hangingPunct="1">
              <a:lnSpc>
                <a:spcPct val="130000"/>
              </a:lnSpc>
              <a:spcAft>
                <a:spcPct val="50000"/>
              </a:spcAft>
            </a:pPr>
            <a:r>
              <a:rPr lang="de-AT" altLang="de-DE" sz="4000" b="1" dirty="0">
                <a:cs typeface="Times New Roman" panose="02020603050405020304" pitchFamily="18" charset="0"/>
              </a:rPr>
              <a:t>Leistbarer Wohnbau in Österreich</a:t>
            </a:r>
            <a:br>
              <a:rPr lang="de-AT" altLang="de-DE" sz="4000" b="1" dirty="0">
                <a:cs typeface="Times New Roman" panose="02020603050405020304" pitchFamily="18" charset="0"/>
              </a:rPr>
            </a:br>
            <a:br>
              <a:rPr lang="de-DE" altLang="de-DE" b="1" noProof="0" dirty="0">
                <a:cs typeface="Times New Roman" panose="02020603050405020304" pitchFamily="18" charset="0"/>
              </a:rPr>
            </a:br>
            <a:r>
              <a:rPr lang="de-DE" altLang="de-DE" b="1" noProof="0" dirty="0">
                <a:cs typeface="Times New Roman" panose="02020603050405020304" pitchFamily="18" charset="0"/>
              </a:rPr>
              <a:t>Dr. Wolfgang Amann</a:t>
            </a:r>
          </a:p>
        </p:txBody>
      </p:sp>
      <p:pic>
        <p:nvPicPr>
          <p:cNvPr id="4100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9" t="28677" r="36348" b="37134"/>
          <a:stretch>
            <a:fillRect/>
          </a:stretch>
        </p:blipFill>
        <p:spPr bwMode="auto">
          <a:xfrm>
            <a:off x="3292475" y="6038850"/>
            <a:ext cx="1209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1"/>
          <p:cNvSpPr>
            <a:spLocks noChangeArrowheads="1"/>
          </p:cNvSpPr>
          <p:nvPr/>
        </p:nvSpPr>
        <p:spPr bwMode="auto">
          <a:xfrm>
            <a:off x="0" y="0"/>
            <a:ext cx="9144000" cy="8747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5000"/>
              </a:spcBef>
              <a:buClrTx/>
              <a:buFontTx/>
              <a:buNone/>
            </a:pPr>
            <a:r>
              <a:rPr lang="de-DE" altLang="de-DE" sz="1900" dirty="0">
                <a:solidFill>
                  <a:schemeClr val="bg1"/>
                </a:solidFill>
                <a:cs typeface="Times New Roman" panose="02020603050405020304" pitchFamily="18" charset="0"/>
              </a:rPr>
              <a:t>Delegation aus Korea</a:t>
            </a:r>
            <a:br>
              <a:rPr lang="de-DE" altLang="de-DE" sz="19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de-DE" altLang="de-DE" sz="1900" dirty="0">
                <a:solidFill>
                  <a:schemeClr val="bg1"/>
                </a:solidFill>
                <a:cs typeface="Times New Roman" panose="02020603050405020304" pitchFamily="18" charset="0"/>
              </a:rPr>
              <a:t>20. Juni 2018</a:t>
            </a:r>
            <a:endParaRPr lang="de-AT" altLang="de-DE" sz="19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5000"/>
              </a:spcBef>
              <a:buClrTx/>
              <a:buFontTx/>
              <a:buNone/>
            </a:pPr>
            <a:endParaRPr lang="en-GB" altLang="de-DE" sz="19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7F83849D-25BE-4FE0-A58A-16B61C87DC2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37194"/>
          <a:stretch/>
        </p:blipFill>
        <p:spPr>
          <a:xfrm>
            <a:off x="-252536" y="0"/>
            <a:ext cx="9396536" cy="686581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CED35-1674-477C-AD58-60E22184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1100" y="476672"/>
            <a:ext cx="9361612" cy="553998"/>
          </a:xfrm>
        </p:spPr>
        <p:txBody>
          <a:bodyPr/>
          <a:lstStyle/>
          <a:p>
            <a:r>
              <a:rPr lang="de-AT" dirty="0"/>
              <a:t>Index Treibhausgas-Emissionen Gebäude</a:t>
            </a:r>
            <a:r>
              <a:rPr lang="de-AT" sz="2300" dirty="0"/>
              <a:t> (1990 = 100) 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0C3C4BFE-FBF8-4ECC-AA76-7C384077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</a:t>
            </a:r>
            <a:r>
              <a:rPr lang="de-DE" sz="1000" b="0" dirty="0" err="1">
                <a:solidFill>
                  <a:srgbClr val="000066"/>
                </a:solidFill>
                <a:latin typeface="Arial" charset="0"/>
                <a:cs typeface="+mn-cs"/>
              </a:rPr>
              <a:t>Erurostat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B0DC9A2-AEF2-4BD5-BA03-95CC6B0E6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108" y="1477472"/>
            <a:ext cx="9361612" cy="418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61798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CED35-1674-477C-AD58-60E22184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53998"/>
          </a:xfrm>
        </p:spPr>
        <p:txBody>
          <a:bodyPr/>
          <a:lstStyle/>
          <a:p>
            <a:r>
              <a:rPr lang="de-DE" dirty="0"/>
              <a:t>Wohnungsneubau und Förderung</a:t>
            </a:r>
            <a:endParaRPr lang="de-AT" dirty="0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0C3C4BFE-FBF8-4ECC-AA76-7C384077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Statistik Austria, IIBW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FB6EBDC-7E1C-42B1-94B5-FB5F02250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181344"/>
            <a:ext cx="9324528" cy="498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9080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CED35-1674-477C-AD58-60E22184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53998"/>
          </a:xfrm>
        </p:spPr>
        <p:txBody>
          <a:bodyPr/>
          <a:lstStyle/>
          <a:p>
            <a:r>
              <a:rPr lang="de-DE" dirty="0"/>
              <a:t>Fertigstellungen von Wohnungen der GBV</a:t>
            </a:r>
            <a:endParaRPr lang="de-AT" dirty="0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0C3C4BFE-FBF8-4ECC-AA76-7C384077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</a:t>
            </a:r>
            <a:r>
              <a:rPr lang="de-DE" sz="1000" b="0" dirty="0">
                <a:solidFill>
                  <a:srgbClr val="000066"/>
                </a:solidFill>
                <a:latin typeface="Arial" charset="0"/>
              </a:rPr>
              <a:t>GBV Verbandsstatistik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EDAEF2A-AD02-48A6-957F-F04CB36C2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340768"/>
            <a:ext cx="8640960" cy="474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035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67369" y="2348880"/>
            <a:ext cx="79930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bg1"/>
                </a:solidFill>
                <a:latin typeface="ATRotisSansSerif" pitchFamily="2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TRotisSansSerif" pitchFamily="2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TRotisSansSerif" pitchFamily="2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TRotisSansSerif" pitchFamily="2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TRotisSansSerif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TRotisSansSerif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TRotisSansSerif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TRotisSansSerif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TRotisSansSerif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3600" dirty="0">
                <a:solidFill>
                  <a:srgbClr val="000066"/>
                </a:solidFill>
                <a:latin typeface="+mj-lt"/>
              </a:rPr>
              <a:t>Wolfgang Amann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de-DE" sz="3600" dirty="0">
                <a:solidFill>
                  <a:srgbClr val="000066"/>
                </a:solidFill>
                <a:latin typeface="+mj-lt"/>
              </a:rPr>
              <a:t>office@iibw.at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de-DE" sz="3600" u="sng" dirty="0">
                <a:solidFill>
                  <a:srgbClr val="000066"/>
                </a:solidFill>
                <a:latin typeface="+mj-lt"/>
              </a:rPr>
              <a:t>www.iibw.at</a:t>
            </a:r>
          </a:p>
        </p:txBody>
      </p:sp>
    </p:spTree>
    <p:extLst>
      <p:ext uri="{BB962C8B-B14F-4D97-AF65-F5344CB8AC3E}">
        <p14:creationId xmlns:p14="http://schemas.microsoft.com/office/powerpoint/2010/main" val="195429925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53998"/>
          </a:xfrm>
        </p:spPr>
        <p:txBody>
          <a:bodyPr/>
          <a:lstStyle/>
          <a:p>
            <a:r>
              <a:rPr lang="en-GB" dirty="0" err="1"/>
              <a:t>Österreichisches</a:t>
            </a:r>
            <a:r>
              <a:rPr lang="en-GB" dirty="0"/>
              <a:t> </a:t>
            </a:r>
            <a:r>
              <a:rPr lang="en-GB" dirty="0" err="1"/>
              <a:t>Wohnhandbuch</a:t>
            </a:r>
            <a:r>
              <a:rPr lang="en-GB" dirty="0"/>
              <a:t> in 9. </a:t>
            </a:r>
            <a:r>
              <a:rPr lang="en-GB" dirty="0" err="1"/>
              <a:t>Auflage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196752"/>
            <a:ext cx="8820150" cy="5255865"/>
          </a:xfrm>
        </p:spPr>
        <p:txBody>
          <a:bodyPr/>
          <a:lstStyle/>
          <a:p>
            <a:r>
              <a:rPr lang="en-US" sz="2000" dirty="0" err="1"/>
              <a:t>Hrsg</a:t>
            </a:r>
            <a:r>
              <a:rPr lang="en-US" sz="2000" dirty="0"/>
              <a:t>. von Wolfgang Amann und Christian Struber</a:t>
            </a:r>
          </a:p>
          <a:p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Textbeiträgen</a:t>
            </a:r>
            <a:r>
              <a:rPr lang="en-US" sz="2000" dirty="0"/>
              <a:t> der </a:t>
            </a:r>
            <a:r>
              <a:rPr lang="en-US" sz="2000" dirty="0" err="1"/>
              <a:t>Herausgeber</a:t>
            </a:r>
            <a:r>
              <a:rPr lang="en-US" sz="2000" dirty="0"/>
              <a:t> </a:t>
            </a:r>
            <a:r>
              <a:rPr lang="en-US" sz="2000" dirty="0" err="1"/>
              <a:t>sowie</a:t>
            </a:r>
            <a:r>
              <a:rPr lang="en-US" sz="2000" dirty="0"/>
              <a:t> von </a:t>
            </a:r>
            <a:br>
              <a:rPr lang="en-US" sz="2000" dirty="0"/>
            </a:br>
            <a:r>
              <a:rPr lang="en-US" sz="2000" dirty="0"/>
              <a:t>Gerlinde Gutheil-Knopp-Kirchwald </a:t>
            </a:r>
            <a:br>
              <a:rPr lang="en-US" sz="2000" dirty="0"/>
            </a:br>
            <a:r>
              <a:rPr lang="en-US" sz="2000" dirty="0"/>
              <a:t>Daniel Köll </a:t>
            </a:r>
            <a:br>
              <a:rPr lang="en-US" sz="2000" dirty="0"/>
            </a:br>
            <a:r>
              <a:rPr lang="en-US" sz="2000" dirty="0"/>
              <a:t>Klaus Lugger</a:t>
            </a:r>
          </a:p>
          <a:p>
            <a:r>
              <a:rPr lang="en-US" sz="2000" dirty="0" err="1"/>
              <a:t>StudienVerlag</a:t>
            </a:r>
            <a:r>
              <a:rPr lang="en-US" sz="2000" dirty="0"/>
              <a:t> Innsbruck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35130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CB8A4-CA89-43E4-AEC4-3426B4415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53998"/>
          </a:xfrm>
        </p:spPr>
        <p:txBody>
          <a:bodyPr/>
          <a:lstStyle/>
          <a:p>
            <a:r>
              <a:rPr lang="de-DE" dirty="0"/>
              <a:t>Jährliche Bevölkerungsveränderung</a:t>
            </a:r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EEE38D8-EB00-4AA0-8923-EAEF86605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6552" y="1340768"/>
            <a:ext cx="9467875" cy="4680520"/>
          </a:xfrm>
          <a:prstGeom prst="rect">
            <a:avLst/>
          </a:prstGeom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DD447D06-B443-43ED-9786-57D035534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Statistik Austria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467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65FCE-3AC2-406B-857A-84834653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Familienstruktur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8512938-D0FF-4463-972D-5D20A12F9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83" y="1734012"/>
            <a:ext cx="9718617" cy="4215268"/>
          </a:xfrm>
          <a:prstGeom prst="rect">
            <a:avLst/>
          </a:prstGeom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EC5A7052-BFC2-4E3B-A4C2-3F7BC6ADF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Statistik Austria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98827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CED35-1674-477C-AD58-60E22184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53998"/>
          </a:xfrm>
        </p:spPr>
        <p:txBody>
          <a:bodyPr/>
          <a:lstStyle/>
          <a:p>
            <a:r>
              <a:rPr lang="de-DE" dirty="0"/>
              <a:t>Entwicklung nach Haushaltsgröße</a:t>
            </a:r>
            <a:endParaRPr lang="de-AT" dirty="0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0C3C4BFE-FBF8-4ECC-AA76-7C384077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Statistik Austria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0ECD65F-CAB5-4B94-87F1-48B94826A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16" y="1662578"/>
            <a:ext cx="9539244" cy="414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67803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CED35-1674-477C-AD58-60E22184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53998"/>
          </a:xfrm>
        </p:spPr>
        <p:txBody>
          <a:bodyPr/>
          <a:lstStyle/>
          <a:p>
            <a:r>
              <a:rPr lang="de-DE" dirty="0"/>
              <a:t>Eigentumsquoten im europäischen Vergleich</a:t>
            </a:r>
            <a:endParaRPr lang="de-AT" dirty="0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0C3C4BFE-FBF8-4ECC-AA76-7C384077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Eurostat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F6F8837-6677-4B26-90C9-B92ED9204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81" y="1651627"/>
            <a:ext cx="9107847" cy="422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61625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CED35-1674-477C-AD58-60E22184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53998"/>
          </a:xfrm>
        </p:spPr>
        <p:txBody>
          <a:bodyPr/>
          <a:lstStyle/>
          <a:p>
            <a:r>
              <a:rPr lang="de-DE" dirty="0"/>
              <a:t>Befristungen und Mietvertragsdauer</a:t>
            </a:r>
            <a:endParaRPr lang="de-AT" dirty="0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0C3C4BFE-FBF8-4ECC-AA76-7C384077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Statistik Austria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D5D59A-6EDA-495E-9F15-885203482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90020"/>
            <a:ext cx="8820150" cy="341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927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CED35-1674-477C-AD58-60E22184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15663"/>
          </a:xfrm>
        </p:spPr>
        <p:txBody>
          <a:bodyPr/>
          <a:lstStyle/>
          <a:p>
            <a:r>
              <a:rPr lang="de-DE" dirty="0"/>
              <a:t>Anteil der Wohnkosten am verfügbaren Haushaltseinkommen (EU-SILC)</a:t>
            </a:r>
            <a:endParaRPr lang="de-AT" dirty="0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0C3C4BFE-FBF8-4ECC-AA76-7C384077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Eurostat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A8F3E2F-D10F-41C7-B94C-DF8749241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1772816"/>
            <a:ext cx="9793088" cy="41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2589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CED35-1674-477C-AD58-60E22184C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Wohnungsbewilligungen nach Gebäudeart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0C3C4BFE-FBF8-4ECC-AA76-7C384077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638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000" b="0" dirty="0">
                <a:solidFill>
                  <a:srgbClr val="000066"/>
                </a:solidFill>
                <a:latin typeface="Arial" charset="0"/>
                <a:cs typeface="+mn-cs"/>
              </a:rPr>
              <a:t>Quelle: Statistik Austria, IIBW, </a:t>
            </a:r>
            <a:r>
              <a:rPr lang="de-DE" sz="1000" b="0" dirty="0" err="1">
                <a:solidFill>
                  <a:srgbClr val="000066"/>
                </a:solidFill>
                <a:latin typeface="Arial" charset="0"/>
                <a:cs typeface="+mn-cs"/>
              </a:rPr>
              <a:t>Euroconstruct</a:t>
            </a:r>
            <a:endParaRPr lang="de-DE" sz="10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9C73C32-05E5-4747-AB42-DBED3F2B2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1334238"/>
            <a:ext cx="9291268" cy="454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974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9FFE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BFFF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Bildschirmpräsentation (4:3)</PresentationFormat>
  <Paragraphs>38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ATRotisSansSerif</vt:lpstr>
      <vt:lpstr>Standarddesign</vt:lpstr>
      <vt:lpstr>Leistbarer Wohnbau in Österreich  Dr. Wolfgang Amann</vt:lpstr>
      <vt:lpstr>Österreichisches Wohnhandbuch in 9. Auflage</vt:lpstr>
      <vt:lpstr>Jährliche Bevölkerungsveränderung</vt:lpstr>
      <vt:lpstr>Familienstruktur</vt:lpstr>
      <vt:lpstr>Entwicklung nach Haushaltsgröße</vt:lpstr>
      <vt:lpstr>Eigentumsquoten im europäischen Vergleich</vt:lpstr>
      <vt:lpstr>Befristungen und Mietvertragsdauer</vt:lpstr>
      <vt:lpstr>Anteil der Wohnkosten am verfügbaren Haushaltseinkommen (EU-SILC)</vt:lpstr>
      <vt:lpstr>Wohnungsbewilligungen nach Gebäudeart</vt:lpstr>
      <vt:lpstr>Index Treibhausgas-Emissionen Gebäude (1990 = 100) </vt:lpstr>
      <vt:lpstr>Wohnungsneubau und Förderung</vt:lpstr>
      <vt:lpstr>Fertigstellungen von Wohnungen der GBV</vt:lpstr>
      <vt:lpstr>PowerPoint-Präsentation</vt:lpstr>
    </vt:vector>
  </TitlesOfParts>
  <Company>Studentenlizenz; TU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„Real Estate Research in Central East and South East Europe</dc:title>
  <dc:creator>amann</dc:creator>
  <cp:lastModifiedBy>Wolfgang Amann</cp:lastModifiedBy>
  <cp:revision>399</cp:revision>
  <cp:lastPrinted>2018-06-19T02:18:07Z</cp:lastPrinted>
  <dcterms:created xsi:type="dcterms:W3CDTF">2004-01-12T06:21:02Z</dcterms:created>
  <dcterms:modified xsi:type="dcterms:W3CDTF">2019-09-02T14:33:54Z</dcterms:modified>
</cp:coreProperties>
</file>